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9aQcmnlf3059TLB2auofLF9QO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pen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361968962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a361968962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361968962_2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a361968962_2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361968962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3a361968962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35a0b0fa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35a0b0fa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a35a0b0fa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35a0b0fa6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35a0b0fa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35a0b0fa6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361968962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a361968962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361968962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a361968962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361968962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a361968962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361968962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3a361968962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8cea69f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88cea69f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dea904520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adea904520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35a0b0fa6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35a0b0fa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35a0b0fa6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8cea69f4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What it is: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Identify the factors that impact the price of Kansas Hard Red Winter (HRW) wheat futures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Forecast the prices to understand price behavior and its relationship between different factors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Develop a risk framework to help determine the price shocks and movements to make decisions about the direction of hedging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Why it matters: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Mitigates Financial Risk: Helps stakeholders (e.g. farmers, traders, exporters) hedge against price volatility in HRW wheat futures, protecting margins and ensuring stability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Data-Driven Decision Making: Identifies key market drivers and models price behavior, enabling more informed and timely hedging strategies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Supports Food Security &amp; Trade Stability: Enhances resilience in the agricultural supply chain amid climate risks, geopolitical shifts, and economic uncertainty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What we’ve done: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Completed literature review on understanding the relationship between different factors and the commodity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Collected and cleaned data: USDA, CFTC, market prices, weather patterns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Identified primary risk factors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Developed a modeling framework using a multitude of statistical tests we will discuss in more detail later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Then we did rolling window analysis, hedging strategy design, and result validation with with signal construction and backtesting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Now Jake will walk us through the data in more detail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88cea69f4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da9ddc4c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What it is: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Identify the factors that impact the price of Kansas Hard Red Winter (HRW) wheat futures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Forecast the prices to understand price behavior and its relationship between different factors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Develop a risk framework to help determine the price shocks and movements to make decisions about the direction of hedging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Why it matters: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Mitigates Financial Risk: Helps stakeholders (e.g. farmers, traders, exporters) hedge against price volatility in HRW wheat futures, protecting margins and ensuring stability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Data-Driven Decision Making: Identifies key market drivers and models price behavior, enabling more informed and timely hedging strategies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Supports Food Security &amp; Trade Stability: Enhances resilience in the agricultural supply chain amid climate risks, geopolitical shifts, and economic uncertainty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What we’ve done: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Completed literature review on understanding the relationship between different factors and the commodity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Collected and cleaned data: USDA, CFTC, market prices, weather patterns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Identified primary risk factors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Developed a modeling framework using a multitude of statistical tests we will discuss in more detail later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Then we did rolling window analysis, hedging strategy design, and result validation with with signal construction and backtesting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Now Jake will walk us through the data in more detail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ada9ddc4c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8cea69f4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88cea69f4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34822925d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a34822925d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36196896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a36196896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361968962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3a361968962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361968962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a361968962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7"/>
          <p:cNvSpPr txBox="1"/>
          <p:nvPr/>
        </p:nvSpPr>
        <p:spPr>
          <a:xfrm>
            <a:off x="5712824" y="43545"/>
            <a:ext cx="3638004" cy="38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FINANCIAL MATHEMATICS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" type="body"/>
          </p:nvPr>
        </p:nvSpPr>
        <p:spPr>
          <a:xfrm rot="5400000">
            <a:off x="3408164" y="-684014"/>
            <a:ext cx="23276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0"/>
          <p:cNvSpPr txBox="1"/>
          <p:nvPr/>
        </p:nvSpPr>
        <p:spPr>
          <a:xfrm>
            <a:off x="5712824" y="43545"/>
            <a:ext cx="3638004" cy="38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FINANCIAL MATHEMATICS</a:t>
            </a:r>
            <a:endParaRPr b="1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1" type="body"/>
          </p:nvPr>
        </p:nvSpPr>
        <p:spPr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722313" y="103556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57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p13"/>
          <p:cNvSpPr txBox="1"/>
          <p:nvPr>
            <p:ph idx="2" type="body"/>
          </p:nvPr>
        </p:nvSpPr>
        <p:spPr>
          <a:xfrm>
            <a:off x="4648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3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457203" y="650504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14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8" name="Google Shape;138;p17"/>
          <p:cNvSpPr txBox="1"/>
          <p:nvPr>
            <p:ph idx="2" type="body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1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6" name="Google Shape;146;p1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 rot="5400000">
            <a:off x="3408164" y="-684014"/>
            <a:ext cx="23276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722313" y="103556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648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457203" y="650504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2" type="body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/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6"/>
          <p:cNvSpPr txBox="1"/>
          <p:nvPr>
            <p:ph idx="2" type="body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2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2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5219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"/>
          <p:cNvSpPr txBox="1"/>
          <p:nvPr/>
        </p:nvSpPr>
        <p:spPr>
          <a:xfrm>
            <a:off x="5712824" y="43545"/>
            <a:ext cx="3638004" cy="38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FINANCIAL MATHEMATICS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" type="body"/>
          </p:nvPr>
        </p:nvSpPr>
        <p:spPr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5219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/>
        </p:nvSpPr>
        <p:spPr>
          <a:xfrm>
            <a:off x="5712824" y="43545"/>
            <a:ext cx="3638004" cy="38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FINANCIAL MATHEMATICS</a:t>
            </a:r>
            <a:endParaRPr b="1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685800" y="141228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Commodity Price Modeling and Risk Management System for Hedging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1928850" y="2693675"/>
            <a:ext cx="52863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Bedant Lohani, Brian Wu, Jake Kostoryz, Olivia Dittrich, Pushkar Patil, Zach Wiebe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December 05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2025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361968962_2_52"/>
          <p:cNvSpPr txBox="1"/>
          <p:nvPr>
            <p:ph idx="4294967295" type="body"/>
          </p:nvPr>
        </p:nvSpPr>
        <p:spPr>
          <a:xfrm>
            <a:off x="457200" y="1314375"/>
            <a:ext cx="8229600" cy="366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</a:t>
            </a:r>
            <a:r>
              <a:rPr b="1" lang="en-US" sz="1800"/>
              <a:t>stimate how different observed drivers contribute to price variability and produce factor weights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Parameters: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Rolling Window horizon: 36 months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Time Step: 1 month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FEVD horizon: 12 months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Number of random windows: 200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Steps involved in the analysis: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Fit a VAR model to the selected horizon and compute FEVD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Step forward by 1 month and again fit a VAR model and compute FEVD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Repeat the same for randomly sampled horizons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Compute PCA and proxy-based weights for all the horizons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361968962_2_52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Rolling Window Analysis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40" name="Google Shape;240;g3a361968962_2_5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361968962_2_44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Rolling Window Analysis - Results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46" name="Google Shape;246;g3a361968962_2_44"/>
          <p:cNvSpPr txBox="1"/>
          <p:nvPr/>
        </p:nvSpPr>
        <p:spPr>
          <a:xfrm>
            <a:off x="890100" y="1082600"/>
            <a:ext cx="736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</a:rPr>
              <a:t>Evolution of PCA and Proxy weights over the training horizon</a:t>
            </a:r>
            <a:endParaRPr i="1" sz="11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dk1"/>
              </a:solidFill>
            </a:endParaRPr>
          </a:p>
        </p:txBody>
      </p:sp>
      <p:pic>
        <p:nvPicPr>
          <p:cNvPr id="247" name="Google Shape;247;g3a361968962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7316"/>
            <a:ext cx="8839203" cy="26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a361968962_2_4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g3a361968962_2_44"/>
          <p:cNvSpPr/>
          <p:nvPr/>
        </p:nvSpPr>
        <p:spPr>
          <a:xfrm>
            <a:off x="890100" y="2259963"/>
            <a:ext cx="981000" cy="178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361968962_2_44"/>
          <p:cNvSpPr/>
          <p:nvPr/>
        </p:nvSpPr>
        <p:spPr>
          <a:xfrm>
            <a:off x="3494775" y="2712175"/>
            <a:ext cx="885900" cy="120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361968962_2_44"/>
          <p:cNvSpPr/>
          <p:nvPr/>
        </p:nvSpPr>
        <p:spPr>
          <a:xfrm>
            <a:off x="5054175" y="2128963"/>
            <a:ext cx="981000" cy="1785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a361968962_2_44"/>
          <p:cNvSpPr/>
          <p:nvPr/>
        </p:nvSpPr>
        <p:spPr>
          <a:xfrm>
            <a:off x="8105700" y="2763975"/>
            <a:ext cx="885900" cy="120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361968962_2_36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Rolling Window Analysis - Results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58" name="Google Shape;258;g3a361968962_2_36"/>
          <p:cNvSpPr txBox="1"/>
          <p:nvPr/>
        </p:nvSpPr>
        <p:spPr>
          <a:xfrm>
            <a:off x="1873650" y="1077135"/>
            <a:ext cx="539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 u="sng">
                <a:solidFill>
                  <a:schemeClr val="dk1"/>
                </a:solidFill>
              </a:rPr>
              <a:t>Comparison of factor stability and temporal evolution across rolling windows</a:t>
            </a:r>
            <a:endParaRPr i="1" sz="1100" u="sng">
              <a:solidFill>
                <a:schemeClr val="dk1"/>
              </a:solidFill>
            </a:endParaRPr>
          </a:p>
        </p:txBody>
      </p:sp>
      <p:pic>
        <p:nvPicPr>
          <p:cNvPr id="259" name="Google Shape;259;g3a361968962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700"/>
            <a:ext cx="8839202" cy="239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a361968962_2_3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35a0b0fa6_1_0"/>
          <p:cNvSpPr txBox="1"/>
          <p:nvPr/>
        </p:nvSpPr>
        <p:spPr>
          <a:xfrm>
            <a:off x="192825" y="1124519"/>
            <a:ext cx="88659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Goal: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Design and evaluate hedging signals for HRW wheat buyers based on proxy and PCA-based factor signals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Data Used: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HRW wheat price data (monthly)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6 fundamental factors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PCA and Proxy composite weights (Dec 2012 onward) from FEVD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Composite Signal: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Proxy Signal:</a:t>
            </a:r>
            <a:r>
              <a:rPr lang="en-US" sz="1600">
                <a:solidFill>
                  <a:schemeClr val="dk1"/>
                </a:solidFill>
              </a:rPr>
              <a:t> Weighted sum of standardized factors using interpretable weights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PCA Signal:</a:t>
            </a:r>
            <a:r>
              <a:rPr lang="en-US" sz="1600">
                <a:solidFill>
                  <a:schemeClr val="dk1"/>
                </a:solidFill>
              </a:rPr>
              <a:t> Multiply rolling PCA weights with static PCA-transformed scores of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factor values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7" name="Google Shape;267;g3a35a0b0fa6_1_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g3a35a0b0fa6_1_0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Signal Construction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69" name="Google Shape;269;g3a35a0b0fa6_1_0" title="Screenshot 2025-11-14 at 8.46.4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00" y="4070226"/>
            <a:ext cx="4065924" cy="3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a35a0b0fa6_1_0" title="Screenshot 2025-11-14 at 8.46.3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900" y="4459079"/>
            <a:ext cx="4065926" cy="60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35a0b0fa6_1_2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g3a35a0b0fa6_1_25" title="pn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400" y="3188425"/>
            <a:ext cx="4365202" cy="185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a35a0b0fa6_1_25" title="threshold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350" y="1116375"/>
            <a:ext cx="7313304" cy="20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a35a0b0fa6_1_25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Backtesting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361968962_2_27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Business Implications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85" name="Google Shape;285;g3a361968962_2_27"/>
          <p:cNvSpPr txBox="1"/>
          <p:nvPr/>
        </p:nvSpPr>
        <p:spPr>
          <a:xfrm>
            <a:off x="460325" y="1225125"/>
            <a:ext cx="69660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Better Understanding of What Drives HRW Price Risk: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Supply - Ending Stocks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Demand - Exports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Speculation - Open Interest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Weather - Drought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Market - Spread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6" name="Google Shape;286;g3a361968962_2_2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361968962_2_11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Business Implications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92" name="Google Shape;292;g3a361968962_2_11"/>
          <p:cNvSpPr txBox="1"/>
          <p:nvPr/>
        </p:nvSpPr>
        <p:spPr>
          <a:xfrm>
            <a:off x="460325" y="1225125"/>
            <a:ext cx="69660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Dynamic View of Risk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Move from a fixed rule (e.g. </a:t>
            </a:r>
            <a:r>
              <a:rPr i="1" lang="en-US" sz="1600">
                <a:solidFill>
                  <a:schemeClr val="dk1"/>
                </a:solidFill>
              </a:rPr>
              <a:t>always hedge 50%</a:t>
            </a:r>
            <a:r>
              <a:rPr lang="en-US" sz="1600">
                <a:solidFill>
                  <a:schemeClr val="dk1"/>
                </a:solidFill>
              </a:rPr>
              <a:t>) toward regime-aware hedging guidelines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Set a hedge ratios with a defensible rule (e.g. </a:t>
            </a:r>
            <a:r>
              <a:rPr i="1" lang="en-US" sz="1600">
                <a:solidFill>
                  <a:schemeClr val="dk1"/>
                </a:solidFill>
              </a:rPr>
              <a:t>based on this month’s fundamentals, our model recommends hedging x%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 drought periods, weather may dominate. Hedging decisions should be more sensitive to those signals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3" name="Google Shape;293;g3a361968962_2_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361968962_2_16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Business Implications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99" name="Google Shape;299;g3a361968962_2_16"/>
          <p:cNvSpPr txBox="1"/>
          <p:nvPr/>
        </p:nvSpPr>
        <p:spPr>
          <a:xfrm>
            <a:off x="460325" y="1225125"/>
            <a:ext cx="69660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Scenario Planning Around Concrete Drivers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“What if ending stocks jump by 10%?”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“What if USDA cuts export forecasts by 15%?”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0" name="Google Shape;300;g3a361968962_2_1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361968962_2_21"/>
          <p:cNvSpPr txBox="1"/>
          <p:nvPr/>
        </p:nvSpPr>
        <p:spPr>
          <a:xfrm>
            <a:off x="460325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Future Works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06" name="Google Shape;306;g3a361968962_2_21"/>
          <p:cNvSpPr txBox="1"/>
          <p:nvPr/>
        </p:nvSpPr>
        <p:spPr>
          <a:xfrm>
            <a:off x="460325" y="1164375"/>
            <a:ext cx="8257200" cy="3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Enhance the Risk Model &amp; Signal Design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non-linear models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Incorporate additional drivers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Scenario &amp; Stress Testing Framework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Shock individual drivers and trace their impact on HRW prices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Design historical and hypothetical stress scenarios (e.g. export ban)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Extension to Other Commodities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Apply the same methodology to other commodities (corn, soybeans, other wheat classes) to build a consistent cross-commodity factor risk framework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07" name="Google Shape;307;g3a361968962_2_2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5"/>
          <p:cNvSpPr txBox="1"/>
          <p:nvPr/>
        </p:nvSpPr>
        <p:spPr>
          <a:xfrm>
            <a:off x="188595" y="2171065"/>
            <a:ext cx="90381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8cea69f47_0_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g388cea69f47_0_0"/>
          <p:cNvSpPr txBox="1"/>
          <p:nvPr/>
        </p:nvSpPr>
        <p:spPr>
          <a:xfrm>
            <a:off x="3011550" y="596450"/>
            <a:ext cx="3120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The Team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74" name="Google Shape;174;g388cea69f47_0_0" title="Screenshot 2025-11-13 at 7.49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23" y="2520525"/>
            <a:ext cx="2761377" cy="1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88cea69f47_0_0" title="Screenshot 2025-11-13 at 7.50.1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75" y="3717063"/>
            <a:ext cx="2761375" cy="10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88cea69f47_0_0" title="Screenshot 2025-11-13 at 7.50.2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600" y="2511275"/>
            <a:ext cx="2673143" cy="10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88cea69f47_0_0" title="Screenshot 2025-11-13 at 7.50.3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3800" y="1261037"/>
            <a:ext cx="2634167" cy="11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88cea69f47_0_0" title="Screenshot 2025-11-13 at 7.50.45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2650" y="2500775"/>
            <a:ext cx="2800775" cy="11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88cea69f47_0_0" title="Screenshot 2025-11-13 at 7.50.58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0038" y="3702650"/>
            <a:ext cx="2781699" cy="1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88cea69f47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3713" y="1390338"/>
            <a:ext cx="1009200" cy="100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g388cea69f47_0_0"/>
          <p:cNvSpPr txBox="1"/>
          <p:nvPr/>
        </p:nvSpPr>
        <p:spPr>
          <a:xfrm>
            <a:off x="5772925" y="1554850"/>
            <a:ext cx="1955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dk1"/>
                </a:solidFill>
              </a:rPr>
              <a:t>Sophia Feng</a:t>
            </a:r>
            <a:endParaRPr sz="1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</a:rPr>
              <a:t>qfeng5@ncsu.edu</a:t>
            </a:r>
            <a:endParaRPr i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dea904520_2_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3adea904520_2_4"/>
          <p:cNvSpPr txBox="1"/>
          <p:nvPr/>
        </p:nvSpPr>
        <p:spPr>
          <a:xfrm>
            <a:off x="3011550" y="596450"/>
            <a:ext cx="3120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The Team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20" name="Google Shape;320;g3adea904520_2_4" title="Screenshot 2025-11-13 at 7.49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23" y="2520525"/>
            <a:ext cx="2761377" cy="1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adea904520_2_4" title="Screenshot 2025-11-13 at 7.50.1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675" y="3717063"/>
            <a:ext cx="2761375" cy="10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adea904520_2_4" title="Screenshot 2025-11-13 at 7.50.2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600" y="2511275"/>
            <a:ext cx="2673143" cy="10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adea904520_2_4" title="Screenshot 2025-11-13 at 7.50.3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3800" y="1261037"/>
            <a:ext cx="2634167" cy="11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adea904520_2_4" title="Screenshot 2025-11-13 at 7.50.45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2650" y="2500775"/>
            <a:ext cx="2800775" cy="11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adea904520_2_4" title="Screenshot 2025-11-13 at 7.50.58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0038" y="3702650"/>
            <a:ext cx="2781699" cy="1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adea904520_2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3713" y="1390338"/>
            <a:ext cx="1009200" cy="100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7" name="Google Shape;327;g3adea904520_2_4"/>
          <p:cNvSpPr txBox="1"/>
          <p:nvPr/>
        </p:nvSpPr>
        <p:spPr>
          <a:xfrm>
            <a:off x="5772925" y="1554850"/>
            <a:ext cx="1955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dk1"/>
                </a:solidFill>
              </a:rPr>
              <a:t>Sophia Feng</a:t>
            </a:r>
            <a:endParaRPr sz="15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</a:rPr>
              <a:t>qfeng5@ncsu.edu</a:t>
            </a:r>
            <a:endParaRPr i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35a0b0fa6_1_1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3a35a0b0fa6_1_17"/>
          <p:cNvSpPr txBox="1"/>
          <p:nvPr/>
        </p:nvSpPr>
        <p:spPr>
          <a:xfrm>
            <a:off x="306000" y="1149675"/>
            <a:ext cx="85767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Was Done: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Backtested two strategies - Proxy and PCA-based composite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Computed price changes at 1, 2, and 3-month horizons for hedging decisions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Set a hedge cost of $0.10/bushel, aligned with the pricing unit (cents/bushel)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Hedging Success: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Proxy Strategy: 66.0% success (2-month horizon)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PCA Strategy: 56.6% success (2-month horizon)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5" name="Google Shape;335;g3a35a0b0fa6_1_17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Backtesting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36" name="Google Shape;336;g3a35a0b0fa6_1_17" title="Screenshot 2025-11-14 at 8.40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0" y="3260630"/>
            <a:ext cx="4242126" cy="149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a35a0b0fa6_1_17" title="pn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75" y="3106225"/>
            <a:ext cx="3878776" cy="16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8cea69f47_0_7"/>
          <p:cNvSpPr txBox="1"/>
          <p:nvPr/>
        </p:nvSpPr>
        <p:spPr>
          <a:xfrm>
            <a:off x="2766900" y="582775"/>
            <a:ext cx="3610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Project Introduction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7" name="Google Shape;187;g388cea69f47_0_7"/>
          <p:cNvSpPr txBox="1"/>
          <p:nvPr/>
        </p:nvSpPr>
        <p:spPr>
          <a:xfrm>
            <a:off x="378659" y="1083100"/>
            <a:ext cx="8712900" cy="4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it is: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Identify Hard Red Winter (HRW) wheat futures price risk factors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Forecast HRW futures prices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Develop a risk framework to determine the effect of price shocks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Why it matters: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Mitigates financial risk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Data-driven decision making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Supports food security &amp; trade stability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8" name="Google Shape;188;g388cea69f47_0_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da9ddc4c5_0_7"/>
          <p:cNvSpPr txBox="1"/>
          <p:nvPr/>
        </p:nvSpPr>
        <p:spPr>
          <a:xfrm>
            <a:off x="2766900" y="582775"/>
            <a:ext cx="3610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Project Introduction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4" name="Google Shape;194;g3ada9ddc4c5_0_7"/>
          <p:cNvSpPr txBox="1"/>
          <p:nvPr/>
        </p:nvSpPr>
        <p:spPr>
          <a:xfrm>
            <a:off x="387609" y="1081800"/>
            <a:ext cx="8712900" cy="4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we’ve done: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Literature review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Collected and cleaned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Identified primary risk factors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Modeling framework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Rolling window analysis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Hedging strategy design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Result validation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5" name="Google Shape;195;g3ada9ddc4c5_0_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8cea69f47_0_21"/>
          <p:cNvSpPr txBox="1"/>
          <p:nvPr/>
        </p:nvSpPr>
        <p:spPr>
          <a:xfrm>
            <a:off x="788350" y="574150"/>
            <a:ext cx="7307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-US" sz="2400">
                <a:solidFill>
                  <a:schemeClr val="dk1"/>
                </a:solidFill>
              </a:rPr>
              <a:t>Overview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88cea69f47_0_21"/>
          <p:cNvSpPr txBox="1"/>
          <p:nvPr/>
        </p:nvSpPr>
        <p:spPr>
          <a:xfrm>
            <a:off x="391450" y="1078225"/>
            <a:ext cx="81012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Data Sources: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CME, USDA, CFTC, U.S. Drought Monitor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Timeline: January 1, 2010 to November 1, 2025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Frequency Adjustment: All datasets converted to monthly for alignment and modeling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Data Preprocessing: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Normalized all variables using Yeo-Johnson transformation to handle 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negative values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Standardized data using z-score to ensure comparable scales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Removed seasonality to </a:t>
            </a:r>
            <a:r>
              <a:rPr lang="en-US" sz="1600">
                <a:solidFill>
                  <a:schemeClr val="dk1"/>
                </a:solidFill>
              </a:rPr>
              <a:t>focus</a:t>
            </a:r>
            <a:r>
              <a:rPr lang="en-US" sz="1600">
                <a:solidFill>
                  <a:schemeClr val="dk1"/>
                </a:solidFill>
              </a:rPr>
              <a:t> on main trend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Performed correlation analysis and researched HRW to identify key price drivers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2" name="Google Shape;202;g388cea69f47_0_2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34822925d_4_8"/>
          <p:cNvSpPr txBox="1"/>
          <p:nvPr/>
        </p:nvSpPr>
        <p:spPr>
          <a:xfrm>
            <a:off x="391450" y="1139361"/>
            <a:ext cx="85698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Supply Condition: Ending_Stocks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Total wheat remaining from previous harvest; indicates supply tightness or surplus and its impact on prices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Positioning: CFTC_Open_Interest_All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 Total contracts held by traders; helps gauge market sentiment and trend strength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Trade Flow: Monthly_Exports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 Total wheat shipped out; shows demand pressure from exports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Market Structure: Spread_Jul_Sep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Price difference between July and September contracts; reflects hedging behavior and market volatility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Supply Stress: DROUGHT_D2_D4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Measures severe drought conditions affecting crops; impacts potential supply and price risk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Supply Quality</a:t>
            </a:r>
            <a:r>
              <a:rPr b="1" lang="en-US" sz="1800">
                <a:solidFill>
                  <a:schemeClr val="dk1"/>
                </a:solidFill>
              </a:rPr>
              <a:t>: Crop_Condition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Measures the condition of the crop quality - good, poor, excellent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8" name="Google Shape;208;g3a34822925d_4_8"/>
          <p:cNvSpPr txBox="1"/>
          <p:nvPr/>
        </p:nvSpPr>
        <p:spPr>
          <a:xfrm>
            <a:off x="788350" y="574150"/>
            <a:ext cx="7307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Feature Selection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9" name="Google Shape;209;g3a34822925d_4_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361968962_2_0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ADF and Johansen Tests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15" name="Google Shape;215;g3a361968962_2_0" title="Screenshot 2025-11-13 at 8.25.50 PM.png"/>
          <p:cNvPicPr preferRelativeResize="0"/>
          <p:nvPr/>
        </p:nvPicPr>
        <p:blipFill rotWithShape="1">
          <a:blip r:embed="rId3">
            <a:alphaModFix/>
          </a:blip>
          <a:srcRect b="52251" l="0" r="0" t="0"/>
          <a:stretch/>
        </p:blipFill>
        <p:spPr>
          <a:xfrm>
            <a:off x="689850" y="1772106"/>
            <a:ext cx="3212501" cy="15992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" name="Google Shape;216;g3a361968962_2_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g3a361968962_2_0" title="Screenshot 2025-12-05 at 12.50.53 PM.png"/>
          <p:cNvPicPr preferRelativeResize="0"/>
          <p:nvPr/>
        </p:nvPicPr>
        <p:blipFill rotWithShape="1">
          <a:blip r:embed="rId4">
            <a:alphaModFix/>
          </a:blip>
          <a:srcRect b="49806" l="10175" r="54915" t="33029"/>
          <a:stretch/>
        </p:blipFill>
        <p:spPr>
          <a:xfrm>
            <a:off x="4572001" y="1919263"/>
            <a:ext cx="4086851" cy="130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361968962_2_66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VAR Model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23" name="Google Shape;223;g3a361968962_2_66"/>
          <p:cNvSpPr txBox="1"/>
          <p:nvPr>
            <p:ph idx="4294967295" type="body"/>
          </p:nvPr>
        </p:nvSpPr>
        <p:spPr>
          <a:xfrm>
            <a:off x="451125" y="1273875"/>
            <a:ext cx="8124900" cy="32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What is VAR: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Model short-run dynamics among all variables using their past values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Model Based:</a:t>
            </a:r>
            <a:endParaRPr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VAR(2) selected through lag-selection tests; uses two months of lags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Interpretation:</a:t>
            </a:r>
            <a:endParaRPr b="1"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Captures how shocks move through the system over the next 1-2 months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Results:</a:t>
            </a:r>
            <a:endParaRPr b="1" sz="18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/>
              <a:t>Price is highly persistent, and open interest significantly drives short-run price movements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a361968962_2_66" title="Screenshot 2025-11-13 at 9.33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25" y="3965975"/>
            <a:ext cx="4655877" cy="8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a361968962_2_6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361968962_2_59"/>
          <p:cNvSpPr txBox="1"/>
          <p:nvPr/>
        </p:nvSpPr>
        <p:spPr>
          <a:xfrm>
            <a:off x="689850" y="605325"/>
            <a:ext cx="776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FEVD Model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31" name="Google Shape;231;g3a361968962_2_59"/>
          <p:cNvSpPr txBox="1"/>
          <p:nvPr>
            <p:ph idx="4294967295" type="body"/>
          </p:nvPr>
        </p:nvSpPr>
        <p:spPr>
          <a:xfrm>
            <a:off x="451125" y="1111875"/>
            <a:ext cx="6666900" cy="32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What is FEVD: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Measures how much each variable’s shocks contribute to the forecast error of price over time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Model Based:</a:t>
            </a:r>
            <a:endParaRPr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Computed from the impulse response representation of the VAR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Interpretation: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Identifies key drivers of short-run price volatility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Results: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Price variance mainly driven by own shocks, drought shocks, and spread shocks at 60 days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3a361968962_2_59" title="Screenshot 2025-11-13 at 9.36.21 PM.png"/>
          <p:cNvPicPr preferRelativeResize="0"/>
          <p:nvPr/>
        </p:nvPicPr>
        <p:blipFill rotWithShape="1">
          <a:blip r:embed="rId3">
            <a:alphaModFix/>
          </a:blip>
          <a:srcRect b="41406" l="19613" r="64664" t="49646"/>
          <a:stretch/>
        </p:blipFill>
        <p:spPr>
          <a:xfrm>
            <a:off x="3371849" y="4194626"/>
            <a:ext cx="2400302" cy="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a361968962_2_5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2025-08-22T14:48:41Z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749BB48FF45864D24983A868E32D57B4_42</vt:lpwstr>
  </property>
  <property fmtid="{D5CDD505-2E9C-101B-9397-08002B2CF9AE}" pid="3" name="KSOProductBuildVer">
    <vt:lpwstr>1033-6.11.0.8615</vt:lpwstr>
  </property>
</Properties>
</file>